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0"/>
  </p:notesMasterIdLst>
  <p:sldIdLst>
    <p:sldId id="270" r:id="rId2"/>
    <p:sldId id="256" r:id="rId3"/>
    <p:sldId id="271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5" r:id="rId16"/>
    <p:sldId id="274" r:id="rId17"/>
    <p:sldId id="272" r:id="rId18"/>
    <p:sldId id="26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2AF4F-DC48-4112-BB8B-00542D8CA490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007EA-4A26-4F3F-A3DF-C73063AF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820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07EA-4A26-4F3F-A3DF-C73063AFE58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4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131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99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847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368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413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070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896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57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886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073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8655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108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2558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54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23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66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CA8A2-0020-4A09-94E7-6E71A18128A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175DF9-C92B-449D-8130-A3B6A840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019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eminalaredo.com/wp-content/uploads/2013/09/malos-hc3a1bit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19" y="314300"/>
            <a:ext cx="8962300" cy="530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vmark.com/seo/images/question-mar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057" y="217714"/>
            <a:ext cx="1755024" cy="175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55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64415" y="2813836"/>
            <a:ext cx="7766936" cy="1646302"/>
          </a:xfrm>
        </p:spPr>
        <p:txBody>
          <a:bodyPr/>
          <a:lstStyle/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 and </a:t>
            </a: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tonalli.mx/wp-content/uploads/2014/03/coliti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30" y="497547"/>
            <a:ext cx="5564777" cy="556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30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45029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aim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 To speak </a:t>
            </a:r>
            <a:r>
              <a:rPr lang="en-US" sz="4800" dirty="0"/>
              <a:t>about healthy eating habits and dieting.</a:t>
            </a:r>
            <a:endParaRPr lang="ru-RU" sz="4800" dirty="0"/>
          </a:p>
        </p:txBody>
      </p:sp>
      <p:pic>
        <p:nvPicPr>
          <p:cNvPr id="3074" name="Picture 2" descr="http://nlp14.lp1.com.ua/images/solucion_gestion_ofertas_de_compr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511" y="3799166"/>
            <a:ext cx="3382259" cy="305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88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English proverbs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342032"/>
            <a:ext cx="9206895" cy="3880773"/>
          </a:xfrm>
        </p:spPr>
        <p:txBody>
          <a:bodyPr/>
          <a:lstStyle/>
          <a:p>
            <a:pPr lvl="0"/>
            <a:r>
              <a:rPr lang="en-US" sz="4000" dirty="0"/>
              <a:t>Early to bed early to rise make a man healthy, wealthy and wise.</a:t>
            </a:r>
            <a:endParaRPr lang="ru-RU" sz="4000" dirty="0"/>
          </a:p>
          <a:p>
            <a:pPr lvl="0"/>
            <a:r>
              <a:rPr lang="en-US" sz="4000" dirty="0"/>
              <a:t>An apple a day keeps a doctor away.</a:t>
            </a:r>
            <a:endParaRPr lang="ru-RU" sz="4000" dirty="0"/>
          </a:p>
          <a:p>
            <a:pPr lvl="0"/>
            <a:r>
              <a:rPr lang="en-US" sz="4000" dirty="0"/>
              <a:t>Eat to live, not live to eat.</a:t>
            </a:r>
            <a:endParaRPr lang="ru-RU" sz="4000" dirty="0"/>
          </a:p>
          <a:p>
            <a:endParaRPr lang="ru-RU" dirty="0"/>
          </a:p>
        </p:txBody>
      </p:sp>
      <p:pic>
        <p:nvPicPr>
          <p:cNvPr id="2050" name="Picture 2" descr="http://www.metronews.ru/_internal/gxml%210/r0dc21o2f3vste5s7ezej9x3a10rp3w$3fm0889hofbnok8qsyjxkbcf86mo584/Yummy-Apple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19" y="343618"/>
            <a:ext cx="2815499" cy="199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16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Match the words and their definitions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861640"/>
              </p:ext>
            </p:extLst>
          </p:nvPr>
        </p:nvGraphicFramePr>
        <p:xfrm>
          <a:off x="391886" y="2107474"/>
          <a:ext cx="9649097" cy="439195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995748"/>
                <a:gridCol w="6653349"/>
              </a:tblGrid>
              <a:tr h="7645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1. Meat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a) builds strong teeth and bones by providing Calcium.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45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2. Dairy</a:t>
                      </a:r>
                      <a:endParaRPr lang="ru-RU" sz="2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b) helps us to have strong and healthy body by providing protein.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4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3.Fruits and vegetables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c) are fast sources of energy.</a:t>
                      </a:r>
                      <a:endParaRPr lang="ru-RU" sz="2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437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4. Bread and </a:t>
                      </a:r>
                      <a:endParaRPr lang="ru-RU" sz="24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cereal</a:t>
                      </a:r>
                      <a:r>
                        <a:rPr lang="en-US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d) help us to have healthy gums, good eyesight by providing Vitamins A and C.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457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5.Fats </a:t>
                      </a:r>
                      <a:r>
                        <a:rPr lang="en-US" sz="2400" dirty="0">
                          <a:effectLst/>
                        </a:rPr>
                        <a:t>and </a:t>
                      </a:r>
                      <a:endParaRPr lang="ru-RU" sz="24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sugars</a:t>
                      </a:r>
                      <a:endParaRPr lang="ru-RU" sz="2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e) gives us energy by providing protein, iron, and several B vitamins.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H="1">
            <a:off x="1576251" y="2368731"/>
            <a:ext cx="1872343" cy="7576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 flipV="1">
            <a:off x="1515291" y="2351314"/>
            <a:ext cx="1915886" cy="7402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933303" y="3866606"/>
            <a:ext cx="1515291" cy="17242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2124891" y="3857897"/>
            <a:ext cx="1323703" cy="7663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2151017" y="4737463"/>
            <a:ext cx="1297577" cy="8534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0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13509"/>
            <a:ext cx="8596668" cy="879565"/>
          </a:xfrm>
        </p:spPr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the words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4122" y="1132115"/>
            <a:ext cx="3363443" cy="5241366"/>
          </a:xfrm>
        </p:spPr>
        <p:txBody>
          <a:bodyPr>
            <a:normAutofit/>
          </a:bodyPr>
          <a:lstStyle/>
          <a:p>
            <a:r>
              <a:rPr lang="en-US" sz="2400" b="1" dirty="0"/>
              <a:t>Overweight </a:t>
            </a:r>
            <a:r>
              <a:rPr lang="en-US" sz="2400" b="1" dirty="0" smtClean="0"/>
              <a:t>–</a:t>
            </a:r>
          </a:p>
          <a:p>
            <a:r>
              <a:rPr lang="en-US" sz="2400" b="1" dirty="0"/>
              <a:t>Underweight </a:t>
            </a:r>
            <a:r>
              <a:rPr lang="en-US" sz="2400" b="1" dirty="0" smtClean="0"/>
              <a:t>– </a:t>
            </a:r>
          </a:p>
          <a:p>
            <a:r>
              <a:rPr lang="en-US" sz="2400" b="1" dirty="0" smtClean="0"/>
              <a:t>Lack </a:t>
            </a:r>
            <a:r>
              <a:rPr lang="en-US" sz="2400" b="1" dirty="0"/>
              <a:t>of concentration </a:t>
            </a:r>
            <a:r>
              <a:rPr lang="en-US" sz="2400" b="1" dirty="0" smtClean="0"/>
              <a:t>– </a:t>
            </a:r>
          </a:p>
          <a:p>
            <a:r>
              <a:rPr lang="en-US" sz="2400" b="1" dirty="0" smtClean="0"/>
              <a:t>Tiredness – </a:t>
            </a:r>
          </a:p>
          <a:p>
            <a:r>
              <a:rPr lang="en-US" sz="2400" b="1" dirty="0" smtClean="0"/>
              <a:t>Tooth </a:t>
            </a:r>
            <a:r>
              <a:rPr lang="en-US" sz="2400" b="1" dirty="0"/>
              <a:t>decay </a:t>
            </a:r>
            <a:r>
              <a:rPr lang="en-US" sz="2400" b="1" dirty="0" smtClean="0"/>
              <a:t>– </a:t>
            </a:r>
          </a:p>
          <a:p>
            <a:r>
              <a:rPr lang="en-US" sz="2400" b="1" dirty="0" smtClean="0"/>
              <a:t>Frequent </a:t>
            </a:r>
            <a:r>
              <a:rPr lang="en-US" sz="2400" b="1" dirty="0"/>
              <a:t>illness </a:t>
            </a:r>
            <a:r>
              <a:rPr lang="en-US" sz="2400" b="1" dirty="0" smtClean="0"/>
              <a:t>– </a:t>
            </a:r>
          </a:p>
          <a:p>
            <a:r>
              <a:rPr lang="en-US" sz="2400" b="1" dirty="0" smtClean="0"/>
              <a:t>Indigestion – </a:t>
            </a:r>
          </a:p>
          <a:p>
            <a:endParaRPr lang="en-US" sz="800" b="1" dirty="0" smtClean="0"/>
          </a:p>
          <a:p>
            <a:r>
              <a:rPr lang="en-US" sz="2400" b="1" dirty="0" smtClean="0"/>
              <a:t>Dry </a:t>
            </a:r>
            <a:r>
              <a:rPr lang="en-US" sz="2400" b="1" dirty="0"/>
              <a:t>skin </a:t>
            </a:r>
            <a:r>
              <a:rPr lang="en-US" sz="2400" b="1" dirty="0" smtClean="0"/>
              <a:t>-</a:t>
            </a:r>
            <a:endParaRPr lang="ru-RU" sz="24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675016" y="1193074"/>
            <a:ext cx="7602583" cy="5390606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too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fat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below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 normal weight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ru-RU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not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enough of concentration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feeling that you want to sleep or rest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when tooth are slowly destroyed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ru-RU" sz="2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being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ill very often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pain that you get when your stomach cannot break down food that you have eaten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having no water in skin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201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38313" y="214314"/>
            <a:ext cx="3008312" cy="720725"/>
          </a:xfrm>
        </p:spPr>
        <p:txBody>
          <a:bodyPr anchor="b">
            <a:normAutofit/>
          </a:bodyPr>
          <a:lstStyle/>
          <a:p>
            <a:pPr algn="l"/>
            <a:r>
              <a:rPr lang="en-US" altLang="ru-RU" b="1" u="sng">
                <a:solidFill>
                  <a:srgbClr val="009900"/>
                </a:solidFill>
              </a:rPr>
              <a:t>Overweight</a:t>
            </a:r>
            <a:endParaRPr lang="ru-RU" altLang="ru-RU" b="1" u="sng">
              <a:solidFill>
                <a:srgbClr val="009900"/>
              </a:solidFill>
            </a:endParaRPr>
          </a:p>
        </p:txBody>
      </p:sp>
      <p:sp>
        <p:nvSpPr>
          <p:cNvPr id="41988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208213" y="4005264"/>
            <a:ext cx="4464050" cy="1366837"/>
          </a:xfrm>
        </p:spPr>
        <p:txBody>
          <a:bodyPr/>
          <a:lstStyle/>
          <a:p>
            <a:pPr marL="0" indent="0">
              <a:buNone/>
            </a:pPr>
            <a:r>
              <a:rPr lang="en-US" altLang="ru-RU" sz="2800" b="1" i="1">
                <a:solidFill>
                  <a:srgbClr val="FF0000"/>
                </a:solidFill>
              </a:rPr>
              <a:t>Eat less and take regular exercise</a:t>
            </a:r>
            <a:endParaRPr lang="ru-RU" altLang="ru-RU" sz="2800" b="1" i="1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altLang="ru-RU" sz="2800"/>
          </a:p>
        </p:txBody>
      </p:sp>
      <p:cxnSp>
        <p:nvCxnSpPr>
          <p:cNvPr id="7" name="Прямая со стрелкой 6"/>
          <p:cNvCxnSpPr>
            <a:cxnSpLocks noChangeShapeType="1"/>
          </p:cNvCxnSpPr>
          <p:nvPr/>
        </p:nvCxnSpPr>
        <p:spPr bwMode="auto">
          <a:xfrm>
            <a:off x="3216275" y="908050"/>
            <a:ext cx="1365250" cy="2927350"/>
          </a:xfrm>
          <a:prstGeom prst="straightConnector1">
            <a:avLst/>
          </a:prstGeom>
          <a:noFill/>
          <a:ln w="57150" algn="ctr">
            <a:solidFill>
              <a:srgbClr val="0099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268" name="Picture 4" descr="http://insights.ingredientsnetwork.com/wp-content/uploads/2015/04/overweight-looking-at-sca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685" y="2015230"/>
            <a:ext cx="4943026" cy="3291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01545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66876" y="428626"/>
            <a:ext cx="3008313" cy="720725"/>
          </a:xfrm>
        </p:spPr>
        <p:txBody>
          <a:bodyPr anchor="b">
            <a:normAutofit/>
          </a:bodyPr>
          <a:lstStyle/>
          <a:p>
            <a:pPr algn="l"/>
            <a:r>
              <a:rPr lang="en-US" altLang="ru-RU" b="1" u="sng" dirty="0">
                <a:solidFill>
                  <a:srgbClr val="009900"/>
                </a:solidFill>
              </a:rPr>
              <a:t>Underweight</a:t>
            </a:r>
            <a:endParaRPr lang="ru-RU" altLang="ru-RU" b="1" u="sng" dirty="0">
              <a:solidFill>
                <a:srgbClr val="0099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774826" y="3573464"/>
            <a:ext cx="4716463" cy="150018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ru-RU" sz="2800" b="1" i="1">
                <a:solidFill>
                  <a:srgbClr val="FF0000"/>
                </a:solidFill>
              </a:rPr>
              <a:t>Eat three well-balanced meals and three or four snacks per day</a:t>
            </a:r>
            <a:endParaRPr lang="ru-RU" altLang="ru-RU" sz="2800" b="1" i="1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ru-RU" altLang="ru-RU" sz="1300"/>
          </a:p>
        </p:txBody>
      </p:sp>
      <p:cxnSp>
        <p:nvCxnSpPr>
          <p:cNvPr id="7" name="Прямая со стрелкой 6"/>
          <p:cNvCxnSpPr>
            <a:cxnSpLocks noChangeShapeType="1"/>
          </p:cNvCxnSpPr>
          <p:nvPr/>
        </p:nvCxnSpPr>
        <p:spPr bwMode="auto">
          <a:xfrm>
            <a:off x="3143250" y="1125538"/>
            <a:ext cx="977900" cy="2413000"/>
          </a:xfrm>
          <a:prstGeom prst="straightConnector1">
            <a:avLst/>
          </a:prstGeom>
          <a:noFill/>
          <a:ln w="57150" algn="ctr">
            <a:solidFill>
              <a:srgbClr val="0099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22" name="Picture 2" descr="http://youneed.com.ua/uploads/events/photos/1495/originals/21367e0f7486710a20798463e45a3bf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279" y="1614124"/>
            <a:ext cx="3614783" cy="45184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81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38314" y="142875"/>
            <a:ext cx="4141787" cy="1162050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altLang="ru-RU" b="1" u="sng">
                <a:solidFill>
                  <a:srgbClr val="009900"/>
                </a:solidFill>
              </a:rPr>
              <a:t>Lack of Concentration</a:t>
            </a:r>
            <a:endParaRPr lang="ru-RU" altLang="ru-RU" b="1" u="sng">
              <a:solidFill>
                <a:srgbClr val="009900"/>
              </a:solidFill>
            </a:endParaRPr>
          </a:p>
        </p:txBody>
      </p:sp>
      <p:sp>
        <p:nvSpPr>
          <p:cNvPr id="43012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919288" y="3933825"/>
            <a:ext cx="4286250" cy="1404938"/>
          </a:xfrm>
        </p:spPr>
        <p:txBody>
          <a:bodyPr/>
          <a:lstStyle/>
          <a:p>
            <a:pPr marL="0" indent="0">
              <a:buNone/>
            </a:pPr>
            <a:r>
              <a:rPr lang="en-US" altLang="ru-RU" sz="2800" b="1" i="1">
                <a:solidFill>
                  <a:srgbClr val="FF0000"/>
                </a:solidFill>
              </a:rPr>
              <a:t>Eat lots of iron-rich foods and have a good breakfast</a:t>
            </a:r>
            <a:endParaRPr lang="ru-RU" altLang="ru-RU" sz="2800" b="1" i="1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altLang="ru-RU" sz="1400">
              <a:solidFill>
                <a:srgbClr val="FF0000"/>
              </a:solidFill>
            </a:endParaRPr>
          </a:p>
        </p:txBody>
      </p:sp>
      <p:cxnSp>
        <p:nvCxnSpPr>
          <p:cNvPr id="6" name="Прямая со стрелкой 5"/>
          <p:cNvCxnSpPr>
            <a:cxnSpLocks noChangeShapeType="1"/>
          </p:cNvCxnSpPr>
          <p:nvPr/>
        </p:nvCxnSpPr>
        <p:spPr bwMode="auto">
          <a:xfrm>
            <a:off x="2566988" y="1268414"/>
            <a:ext cx="1225550" cy="2592387"/>
          </a:xfrm>
          <a:prstGeom prst="straightConnector1">
            <a:avLst/>
          </a:prstGeom>
          <a:noFill/>
          <a:ln w="57150" algn="ctr">
            <a:solidFill>
              <a:srgbClr val="0099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218" name="Picture 2" descr="http://www.mncases.com/gallery/misdiagnosis-of-adhd/misdiagnosis-of-ad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8" y="1068117"/>
            <a:ext cx="4905012" cy="49050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40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66876" y="0"/>
            <a:ext cx="3008313" cy="1162050"/>
          </a:xfrm>
        </p:spPr>
        <p:txBody>
          <a:bodyPr anchor="b">
            <a:normAutofit/>
          </a:bodyPr>
          <a:lstStyle/>
          <a:p>
            <a:pPr algn="l"/>
            <a:r>
              <a:rPr lang="en-US" altLang="ru-RU" b="1" u="sng" dirty="0">
                <a:solidFill>
                  <a:srgbClr val="009900"/>
                </a:solidFill>
              </a:rPr>
              <a:t>Tiredness</a:t>
            </a:r>
            <a:endParaRPr lang="ru-RU" altLang="ru-RU" b="1" u="sng" dirty="0">
              <a:solidFill>
                <a:srgbClr val="0099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847851" y="3933825"/>
            <a:ext cx="4752975" cy="92233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ru-RU" sz="2800" b="1" i="1" dirty="0">
                <a:solidFill>
                  <a:srgbClr val="FF0000"/>
                </a:solidFill>
              </a:rPr>
              <a:t>Follow a low-carbohydrate diet</a:t>
            </a:r>
            <a:endParaRPr lang="ru-RU" altLang="ru-RU" sz="2800" b="1" i="1" dirty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ru-RU" altLang="ru-RU" sz="1400" dirty="0"/>
          </a:p>
        </p:txBody>
      </p:sp>
      <p:cxnSp>
        <p:nvCxnSpPr>
          <p:cNvPr id="6" name="Прямая со стрелкой 5"/>
          <p:cNvCxnSpPr>
            <a:cxnSpLocks noChangeShapeType="1"/>
          </p:cNvCxnSpPr>
          <p:nvPr/>
        </p:nvCxnSpPr>
        <p:spPr bwMode="auto">
          <a:xfrm>
            <a:off x="2782888" y="1341439"/>
            <a:ext cx="1433512" cy="2592387"/>
          </a:xfrm>
          <a:prstGeom prst="straightConnector1">
            <a:avLst/>
          </a:prstGeom>
          <a:noFill/>
          <a:ln w="57150" algn="ctr">
            <a:solidFill>
              <a:srgbClr val="0099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194" name="Picture 2" descr="http://tolianeurologycenter.com/wp-content/uploads/2011/07/tiredne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991" y="2115440"/>
            <a:ext cx="4546988" cy="30313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8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38313" y="214314"/>
            <a:ext cx="3008312" cy="733425"/>
          </a:xfrm>
        </p:spPr>
        <p:txBody>
          <a:bodyPr anchor="b"/>
          <a:lstStyle/>
          <a:p>
            <a:pPr algn="l"/>
            <a:r>
              <a:rPr lang="en-US" altLang="ru-RU" b="1" u="sng" dirty="0">
                <a:solidFill>
                  <a:srgbClr val="009900"/>
                </a:solidFill>
              </a:rPr>
              <a:t>Tooth decay</a:t>
            </a:r>
            <a:endParaRPr lang="ru-RU" altLang="ru-RU" b="1" u="sng" dirty="0">
              <a:solidFill>
                <a:srgbClr val="009900"/>
              </a:solidFill>
            </a:endParaRPr>
          </a:p>
        </p:txBody>
      </p:sp>
      <p:sp>
        <p:nvSpPr>
          <p:cNvPr id="45060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208213" y="3573464"/>
            <a:ext cx="3008312" cy="121443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ru-RU" sz="2800" b="1" i="1">
                <a:solidFill>
                  <a:srgbClr val="FF0000"/>
                </a:solidFill>
              </a:rPr>
              <a:t>Cut out sugary drinks and snacks</a:t>
            </a:r>
            <a:endParaRPr lang="ru-RU" altLang="ru-RU" sz="2800" b="1" i="1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altLang="ru-RU" sz="1400"/>
          </a:p>
        </p:txBody>
      </p:sp>
      <p:cxnSp>
        <p:nvCxnSpPr>
          <p:cNvPr id="6" name="Прямая со стрелкой 5"/>
          <p:cNvCxnSpPr>
            <a:cxnSpLocks noChangeShapeType="1"/>
          </p:cNvCxnSpPr>
          <p:nvPr/>
        </p:nvCxnSpPr>
        <p:spPr bwMode="auto">
          <a:xfrm>
            <a:off x="2711451" y="981076"/>
            <a:ext cx="936625" cy="2519363"/>
          </a:xfrm>
          <a:prstGeom prst="straightConnector1">
            <a:avLst/>
          </a:prstGeom>
          <a:noFill/>
          <a:ln w="57150" algn="ctr">
            <a:solidFill>
              <a:srgbClr val="0099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170" name="Picture 2" descr="http://zdraviie.ru/images/stories/bolezni/zubnaiiab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904" y="872125"/>
            <a:ext cx="3596640" cy="54026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91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74826" y="1"/>
            <a:ext cx="3997325" cy="1006475"/>
          </a:xfrm>
        </p:spPr>
        <p:txBody>
          <a:bodyPr anchor="b"/>
          <a:lstStyle/>
          <a:p>
            <a:pPr algn="l"/>
            <a:r>
              <a:rPr lang="en-US" altLang="ru-RU" b="1" u="sng">
                <a:solidFill>
                  <a:srgbClr val="009900"/>
                </a:solidFill>
              </a:rPr>
              <a:t>Frequent illness</a:t>
            </a:r>
            <a:endParaRPr lang="ru-RU" altLang="ru-RU" b="1" u="sng">
              <a:solidFill>
                <a:srgbClr val="009900"/>
              </a:solidFill>
            </a:endParaRPr>
          </a:p>
        </p:txBody>
      </p:sp>
      <p:sp>
        <p:nvSpPr>
          <p:cNvPr id="4608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566988" y="3860801"/>
            <a:ext cx="3008312" cy="1065213"/>
          </a:xfrm>
        </p:spPr>
        <p:txBody>
          <a:bodyPr/>
          <a:lstStyle/>
          <a:p>
            <a:pPr marL="0" indent="0">
              <a:buNone/>
            </a:pPr>
            <a:r>
              <a:rPr lang="en-US" altLang="ru-RU" sz="2800" b="1" i="1">
                <a:solidFill>
                  <a:srgbClr val="FF0000"/>
                </a:solidFill>
              </a:rPr>
              <a:t>Eat foods rich in vitamin C</a:t>
            </a:r>
            <a:endParaRPr lang="ru-RU" altLang="ru-RU" sz="2800" b="1" i="1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altLang="ru-RU" sz="1400"/>
          </a:p>
        </p:txBody>
      </p:sp>
      <p:cxnSp>
        <p:nvCxnSpPr>
          <p:cNvPr id="6" name="Прямая со стрелкой 5"/>
          <p:cNvCxnSpPr>
            <a:cxnSpLocks noChangeShapeType="1"/>
            <a:endCxn id="46084" idx="0"/>
          </p:cNvCxnSpPr>
          <p:nvPr/>
        </p:nvCxnSpPr>
        <p:spPr bwMode="auto">
          <a:xfrm>
            <a:off x="3648076" y="1052514"/>
            <a:ext cx="423863" cy="2808287"/>
          </a:xfrm>
          <a:prstGeom prst="straightConnector1">
            <a:avLst/>
          </a:prstGeom>
          <a:noFill/>
          <a:ln w="57150" algn="ctr">
            <a:solidFill>
              <a:srgbClr val="0099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146" name="Picture 2" descr="http://zazhyve.stb.ua/wp-content/uploads/sites/592/2015/09/d0bdd0b0d181d0bcd0bed180d0b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16" y="2112566"/>
            <a:ext cx="5154295" cy="32214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8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38313" y="214313"/>
            <a:ext cx="3008312" cy="792162"/>
          </a:xfrm>
        </p:spPr>
        <p:txBody>
          <a:bodyPr anchor="b">
            <a:normAutofit/>
          </a:bodyPr>
          <a:lstStyle/>
          <a:p>
            <a:pPr algn="l"/>
            <a:r>
              <a:rPr lang="en-US" altLang="ru-RU" b="1" u="sng" dirty="0">
                <a:solidFill>
                  <a:srgbClr val="009900"/>
                </a:solidFill>
              </a:rPr>
              <a:t>Indigestion</a:t>
            </a:r>
            <a:endParaRPr lang="ru-RU" altLang="ru-RU" b="1" u="sng" dirty="0">
              <a:solidFill>
                <a:srgbClr val="009900"/>
              </a:solidFill>
            </a:endParaRPr>
          </a:p>
        </p:txBody>
      </p:sp>
      <p:pic>
        <p:nvPicPr>
          <p:cNvPr id="5" name="Содержимое 4" descr="Image50.gif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192020" y="1466043"/>
            <a:ext cx="3841778" cy="4214842"/>
          </a:xfrm>
          <a:ln w="190500" cap="sq">
            <a:solidFill>
              <a:srgbClr val="C8C6BD"/>
            </a:solidFill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7108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279650" y="3573464"/>
            <a:ext cx="3786188" cy="1500187"/>
          </a:xfrm>
        </p:spPr>
        <p:txBody>
          <a:bodyPr/>
          <a:lstStyle/>
          <a:p>
            <a:pPr marL="0" indent="0">
              <a:buNone/>
            </a:pPr>
            <a:r>
              <a:rPr lang="en-US" altLang="ru-RU" sz="2800" b="1" i="1">
                <a:solidFill>
                  <a:srgbClr val="FF0000"/>
                </a:solidFill>
              </a:rPr>
              <a:t>Avoid spicy foods and eating fast or late at night</a:t>
            </a:r>
            <a:endParaRPr lang="ru-RU" altLang="ru-RU" sz="2800" b="1" i="1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altLang="ru-RU" sz="1400"/>
          </a:p>
        </p:txBody>
      </p:sp>
      <p:cxnSp>
        <p:nvCxnSpPr>
          <p:cNvPr id="7" name="Прямая со стрелкой 6"/>
          <p:cNvCxnSpPr>
            <a:cxnSpLocks noChangeShapeType="1"/>
          </p:cNvCxnSpPr>
          <p:nvPr/>
        </p:nvCxnSpPr>
        <p:spPr bwMode="auto">
          <a:xfrm>
            <a:off x="3216276" y="981076"/>
            <a:ext cx="549275" cy="2493963"/>
          </a:xfrm>
          <a:prstGeom prst="straightConnector1">
            <a:avLst/>
          </a:prstGeom>
          <a:noFill/>
          <a:ln w="57150" algn="ctr">
            <a:solidFill>
              <a:srgbClr val="0099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11438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38313" y="285751"/>
            <a:ext cx="2794000" cy="733425"/>
          </a:xfrm>
        </p:spPr>
        <p:txBody>
          <a:bodyPr anchor="b">
            <a:normAutofit/>
          </a:bodyPr>
          <a:lstStyle/>
          <a:p>
            <a:pPr algn="l"/>
            <a:r>
              <a:rPr lang="en-US" altLang="ru-RU" b="1" u="sng">
                <a:solidFill>
                  <a:srgbClr val="009900"/>
                </a:solidFill>
              </a:rPr>
              <a:t>Dry skin</a:t>
            </a:r>
            <a:endParaRPr lang="ru-RU" altLang="ru-RU" b="1" u="sng">
              <a:solidFill>
                <a:srgbClr val="009900"/>
              </a:solidFill>
            </a:endParaRPr>
          </a:p>
        </p:txBody>
      </p:sp>
      <p:pic>
        <p:nvPicPr>
          <p:cNvPr id="9" name="Содержимое 8" descr="face-suhaiakoja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992667" y="1019176"/>
            <a:ext cx="4241390" cy="5301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135189" y="3933826"/>
            <a:ext cx="3889375" cy="1571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ru-RU" sz="2600" b="1" i="1">
                <a:solidFill>
                  <a:srgbClr val="FF0000"/>
                </a:solidFill>
              </a:rPr>
              <a:t>Drink more water and eat more oily fish, nuts and seeds</a:t>
            </a:r>
            <a:endParaRPr lang="ru-RU" altLang="ru-RU" sz="2600" b="1" i="1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altLang="ru-RU" sz="1300" b="1" i="1"/>
          </a:p>
        </p:txBody>
      </p:sp>
      <p:cxnSp>
        <p:nvCxnSpPr>
          <p:cNvPr id="7" name="Прямая со стрелкой 6"/>
          <p:cNvCxnSpPr>
            <a:cxnSpLocks noChangeShapeType="1"/>
          </p:cNvCxnSpPr>
          <p:nvPr/>
        </p:nvCxnSpPr>
        <p:spPr bwMode="auto">
          <a:xfrm>
            <a:off x="2782889" y="1052514"/>
            <a:ext cx="1152525" cy="2808287"/>
          </a:xfrm>
          <a:prstGeom prst="straightConnector1">
            <a:avLst/>
          </a:prstGeom>
          <a:noFill/>
          <a:ln w="57150" algn="ctr">
            <a:solidFill>
              <a:srgbClr val="0099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408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963" y="165463"/>
            <a:ext cx="8596668" cy="827314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and compare two pictures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8560" y="1280107"/>
            <a:ext cx="5439539" cy="36228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64885" y="2854618"/>
            <a:ext cx="5881273" cy="35287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9589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Reflection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buClr>
                <a:srgbClr val="3333CC"/>
              </a:buClr>
              <a:buSzPct val="60000"/>
            </a:pPr>
            <a:r>
              <a:rPr lang="en-US" sz="6000" kern="0" dirty="0">
                <a:solidFill>
                  <a:srgbClr val="000000"/>
                </a:solidFill>
                <a:latin typeface="Tahoma"/>
              </a:rPr>
              <a:t>We spoke about…</a:t>
            </a:r>
          </a:p>
          <a:p>
            <a:pPr fontAlgn="base">
              <a:spcAft>
                <a:spcPct val="0"/>
              </a:spcAft>
              <a:buClr>
                <a:srgbClr val="3333CC"/>
              </a:buClr>
              <a:buSzPct val="60000"/>
            </a:pPr>
            <a:r>
              <a:rPr lang="en-US" sz="6000" kern="0" dirty="0">
                <a:solidFill>
                  <a:srgbClr val="000000"/>
                </a:solidFill>
                <a:latin typeface="Tahoma"/>
              </a:rPr>
              <a:t>We learned….</a:t>
            </a:r>
          </a:p>
          <a:p>
            <a:pPr fontAlgn="base">
              <a:spcAft>
                <a:spcPct val="0"/>
              </a:spcAft>
              <a:buClr>
                <a:srgbClr val="3333CC"/>
              </a:buClr>
              <a:buSzPct val="60000"/>
            </a:pPr>
            <a:r>
              <a:rPr lang="en-US" sz="6000" kern="0" dirty="0">
                <a:solidFill>
                  <a:srgbClr val="000000"/>
                </a:solidFill>
                <a:latin typeface="Tahoma"/>
              </a:rPr>
              <a:t>We tried to…</a:t>
            </a:r>
            <a:endParaRPr lang="ru-RU" sz="6000" kern="0" dirty="0">
              <a:solidFill>
                <a:srgbClr val="000000"/>
              </a:solidFill>
              <a:latin typeface="Tahoma"/>
            </a:endParaRPr>
          </a:p>
          <a:p>
            <a:endParaRPr lang="ru-RU" dirty="0"/>
          </a:p>
        </p:txBody>
      </p:sp>
      <p:pic>
        <p:nvPicPr>
          <p:cNvPr id="4" name="Picture 2" descr="http://img-fotki.yandex.ru/get/5814/89635038.55f/0_6d337_ebd0c7e5_X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0130">
            <a:off x="7552557" y="3480667"/>
            <a:ext cx="2190112" cy="2424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08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Crush diet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http://blog.lafitness.com/wp-content/uploads/2015/10/eat-right-to-lose-weigh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03" y="2034621"/>
            <a:ext cx="5940114" cy="399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900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287383"/>
            <a:ext cx="8596668" cy="13208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 a fan of dieting ?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9252" y="1734263"/>
            <a:ext cx="4185623" cy="57626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5745" y="2098767"/>
            <a:ext cx="4185623" cy="39425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88383" y="1734263"/>
            <a:ext cx="4185618" cy="576262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58350" y="2098767"/>
            <a:ext cx="4185617" cy="394259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290" name="Picture 2" descr="http://www.diyetlisteniz.com/wp-content/uploads/2015/04/Saglikli-kilo-vermenin-altin-kurallari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488" y="121207"/>
            <a:ext cx="1654525" cy="136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83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162</TotalTime>
  <Words>319</Words>
  <Application>Microsoft Office PowerPoint</Application>
  <PresentationFormat>Широкоэкранный</PresentationFormat>
  <Paragraphs>69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Tahoma</vt:lpstr>
      <vt:lpstr>Times New Roman</vt:lpstr>
      <vt:lpstr>Trebuchet MS</vt:lpstr>
      <vt:lpstr>Wingdings 3</vt:lpstr>
      <vt:lpstr>Грань</vt:lpstr>
      <vt:lpstr>Презентация PowerPoint</vt:lpstr>
      <vt:lpstr>Diet and health </vt:lpstr>
      <vt:lpstr>Our main aim</vt:lpstr>
      <vt:lpstr>English proverbs</vt:lpstr>
      <vt:lpstr>Match the words and their definitions</vt:lpstr>
      <vt:lpstr>Explain the words</vt:lpstr>
      <vt:lpstr>Overweight</vt:lpstr>
      <vt:lpstr>Underweight</vt:lpstr>
      <vt:lpstr>Lack of Concentration</vt:lpstr>
      <vt:lpstr>Tiredness</vt:lpstr>
      <vt:lpstr>Tooth decay</vt:lpstr>
      <vt:lpstr>Frequent illness</vt:lpstr>
      <vt:lpstr>Indigestion</vt:lpstr>
      <vt:lpstr>Dry skin</vt:lpstr>
      <vt:lpstr>Describe and compare two pictures</vt:lpstr>
      <vt:lpstr>Reflection</vt:lpstr>
      <vt:lpstr>Crush diet</vt:lpstr>
      <vt:lpstr>Are you a fan of dieting ? 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Diet and health </dc:title>
  <dc:creator>Kate</dc:creator>
  <cp:lastModifiedBy>Kate</cp:lastModifiedBy>
  <cp:revision>25</cp:revision>
  <dcterms:created xsi:type="dcterms:W3CDTF">2016-02-07T09:14:49Z</dcterms:created>
  <dcterms:modified xsi:type="dcterms:W3CDTF">2016-02-11T16:04:04Z</dcterms:modified>
</cp:coreProperties>
</file>